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443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tiago Albarracin Montoya" initials="SAM" lastIdx="1" clrIdx="0">
    <p:extLst>
      <p:ext uri="{19B8F6BF-5375-455C-9EA6-DF929625EA0E}">
        <p15:presenceInfo xmlns:p15="http://schemas.microsoft.com/office/powerpoint/2012/main" userId="S::salbarracin@credicorpcapital.com::953d6bcf-3607-43d5-add1-a088e015d2e5" providerId="AD"/>
      </p:ext>
    </p:extLst>
  </p:cmAuthor>
  <p:cmAuthor id="2" name="Maria Paula Musumeci Huertas" initials="MPMH" lastIdx="43" clrIdx="1">
    <p:extLst>
      <p:ext uri="{19B8F6BF-5375-455C-9EA6-DF929625EA0E}">
        <p15:presenceInfo xmlns:p15="http://schemas.microsoft.com/office/powerpoint/2012/main" userId="S::mpmusumeci@credicorpcapital.com::b04ef723-1901-48f3-8303-24d7e2995e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00"/>
    <a:srgbClr val="1F3B72"/>
    <a:srgbClr val="F2F2F2"/>
    <a:srgbClr val="1E8FBB"/>
    <a:srgbClr val="E0612C"/>
    <a:srgbClr val="002060"/>
    <a:srgbClr val="153E79"/>
    <a:srgbClr val="D88A18"/>
    <a:srgbClr val="99222E"/>
    <a:srgbClr val="6665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5" autoAdjust="0"/>
    <p:restoredTop sz="96197"/>
  </p:normalViewPr>
  <p:slideViewPr>
    <p:cSldViewPr snapToGrid="0">
      <p:cViewPr varScale="1">
        <p:scale>
          <a:sx n="124" d="100"/>
          <a:sy n="124" d="100"/>
        </p:scale>
        <p:origin x="10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rtl="0">
              <a:defRPr sz="13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rtl="0">
              <a:defRPr sz="1300"/>
            </a:lvl1pPr>
          </a:lstStyle>
          <a:p>
            <a:fld id="{F8039059-0477-41F6-BCD9-84C024E9B5D8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CO"/>
              <a:t>Click to edit Master text styles</a:t>
            </a:r>
          </a:p>
          <a:p>
            <a:pPr lvl="1"/>
            <a:r>
              <a:rPr lang="es-CO"/>
              <a:t>Second level</a:t>
            </a:r>
          </a:p>
          <a:p>
            <a:pPr lvl="2"/>
            <a:r>
              <a:rPr lang="es-CO"/>
              <a:t>Third level</a:t>
            </a:r>
          </a:p>
          <a:p>
            <a:pPr lvl="3"/>
            <a:r>
              <a:rPr lang="es-CO"/>
              <a:t>Fourth level</a:t>
            </a:r>
          </a:p>
          <a:p>
            <a:pPr lvl="4"/>
            <a:r>
              <a:rPr lang="es-C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rtl="0">
              <a:defRPr sz="13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rtl="0">
              <a:defRPr sz="1300"/>
            </a:lvl1pPr>
          </a:lstStyle>
          <a:p>
            <a:fld id="{3071C2C3-40D2-4C7A-923B-23D03B9884DD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612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1C2C3-40D2-4C7A-923B-23D03B9884DD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710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 hidden="1">
            <a:extLst>
              <a:ext uri="{FF2B5EF4-FFF2-40B4-BE49-F238E27FC236}">
                <a16:creationId xmlns:a16="http://schemas.microsoft.com/office/drawing/2014/main" id="{873B20CA-C652-4C2E-BA05-578EFE47628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331840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10" name="Objeto 9" hidden="1">
                        <a:extLst>
                          <a:ext uri="{FF2B5EF4-FFF2-40B4-BE49-F238E27FC236}">
                            <a16:creationId xmlns:a16="http://schemas.microsoft.com/office/drawing/2014/main" id="{873B20CA-C652-4C2E-BA05-578EFE4762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DC06BEE1-789C-412D-84BE-31D29858DC1D}"/>
              </a:ext>
            </a:extLst>
          </p:cNvPr>
          <p:cNvSpPr/>
          <p:nvPr userDrawn="1"/>
        </p:nvSpPr>
        <p:spPr>
          <a:xfrm>
            <a:off x="0" y="0"/>
            <a:ext cx="9144000" cy="1030288"/>
          </a:xfrm>
          <a:prstGeom prst="rect">
            <a:avLst/>
          </a:prstGeom>
          <a:solidFill>
            <a:srgbClr val="1F3B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831" y="67206"/>
            <a:ext cx="5615173" cy="871799"/>
          </a:xfrm>
        </p:spPr>
        <p:txBody>
          <a:bodyPr vert="horz" anchor="ctr">
            <a:normAutofit/>
          </a:bodyPr>
          <a:lstStyle>
            <a:lvl1pPr algn="ctr" rtl="0"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O"/>
              <a:t>Haga clic para modificar el estilo de subtítulo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7F7E32A-BC1D-4AA9-88FC-08BE71C7E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2832" y="145741"/>
            <a:ext cx="2640337" cy="72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 hidden="1">
            <a:extLst>
              <a:ext uri="{FF2B5EF4-FFF2-40B4-BE49-F238E27FC236}">
                <a16:creationId xmlns:a16="http://schemas.microsoft.com/office/drawing/2014/main" id="{D081AE57-7E83-4CD9-BBBC-24CF831A75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2229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9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D081AE57-7E83-4CD9-BBBC-24CF831A75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02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 hidden="1">
            <a:extLst>
              <a:ext uri="{FF2B5EF4-FFF2-40B4-BE49-F238E27FC236}">
                <a16:creationId xmlns:a16="http://schemas.microsoft.com/office/drawing/2014/main" id="{D1273E16-2E45-4BFB-95BA-189D31E01F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25976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3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D1273E16-2E45-4BFB-95BA-189D31E01F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>
            <a:lvl1pPr rtl="0">
              <a:defRPr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510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to 10" hidden="1">
            <a:extLst>
              <a:ext uri="{FF2B5EF4-FFF2-40B4-BE49-F238E27FC236}">
                <a16:creationId xmlns:a16="http://schemas.microsoft.com/office/drawing/2014/main" id="{D796814F-E537-49BE-9188-04215F35C4A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092358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11" name="Objeto 10" hidden="1">
                        <a:extLst>
                          <a:ext uri="{FF2B5EF4-FFF2-40B4-BE49-F238E27FC236}">
                            <a16:creationId xmlns:a16="http://schemas.microsoft.com/office/drawing/2014/main" id="{D796814F-E537-49BE-9188-04215F35C4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  <p:pic>
        <p:nvPicPr>
          <p:cNvPr id="7" name="Imagen 19">
            <a:extLst>
              <a:ext uri="{FF2B5EF4-FFF2-40B4-BE49-F238E27FC236}">
                <a16:creationId xmlns:a16="http://schemas.microsoft.com/office/drawing/2014/main" id="{64853F6B-6A7B-4629-B0EF-916AD418BC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2832" y="76466"/>
            <a:ext cx="2640337" cy="72654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11CADDD2-8D2B-41ED-A8BA-0E83543AC1EE}"/>
              </a:ext>
            </a:extLst>
          </p:cNvPr>
          <p:cNvSpPr/>
          <p:nvPr userDrawn="1"/>
        </p:nvSpPr>
        <p:spPr>
          <a:xfrm>
            <a:off x="0" y="0"/>
            <a:ext cx="9144000" cy="1030288"/>
          </a:xfrm>
          <a:prstGeom prst="rect">
            <a:avLst/>
          </a:prstGeom>
          <a:solidFill>
            <a:srgbClr val="1F3B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69ABD57-C962-4D5B-8084-B4CE07B911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2832" y="145741"/>
            <a:ext cx="2640337" cy="72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6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 hidden="1">
            <a:extLst>
              <a:ext uri="{FF2B5EF4-FFF2-40B4-BE49-F238E27FC236}">
                <a16:creationId xmlns:a16="http://schemas.microsoft.com/office/drawing/2014/main" id="{F2C9A5B2-E8B4-449C-9B8B-DAA1C659466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21918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F2C9A5B2-E8B4-449C-9B8B-DAA1C65946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vert="horz" anchor="b"/>
          <a:lstStyle>
            <a:lvl1pPr rtl="0">
              <a:defRPr sz="6000"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 rtl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O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51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o 8" hidden="1">
            <a:extLst>
              <a:ext uri="{FF2B5EF4-FFF2-40B4-BE49-F238E27FC236}">
                <a16:creationId xmlns:a16="http://schemas.microsoft.com/office/drawing/2014/main" id="{98CA8342-DB0B-4010-BDBE-36D4271BD1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9801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9" name="Objeto 8" hidden="1">
                        <a:extLst>
                          <a:ext uri="{FF2B5EF4-FFF2-40B4-BE49-F238E27FC236}">
                            <a16:creationId xmlns:a16="http://schemas.microsoft.com/office/drawing/2014/main" id="{98CA8342-DB0B-4010-BDBE-36D4271BD1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848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to 10" hidden="1">
            <a:extLst>
              <a:ext uri="{FF2B5EF4-FFF2-40B4-BE49-F238E27FC236}">
                <a16:creationId xmlns:a16="http://schemas.microsoft.com/office/drawing/2014/main" id="{CE1A5DEA-993F-4C1C-8F50-1D856FA10D5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257529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11" name="Objeto 10" hidden="1">
                        <a:extLst>
                          <a:ext uri="{FF2B5EF4-FFF2-40B4-BE49-F238E27FC236}">
                            <a16:creationId xmlns:a16="http://schemas.microsoft.com/office/drawing/2014/main" id="{CE1A5DEA-993F-4C1C-8F50-1D856FA10D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O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O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64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 hidden="1">
            <a:extLst>
              <a:ext uri="{FF2B5EF4-FFF2-40B4-BE49-F238E27FC236}">
                <a16:creationId xmlns:a16="http://schemas.microsoft.com/office/drawing/2014/main" id="{C1E6B15E-7916-4D76-BC5A-95470C390B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52738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7" name="Objeto 6" hidden="1">
                        <a:extLst>
                          <a:ext uri="{FF2B5EF4-FFF2-40B4-BE49-F238E27FC236}">
                            <a16:creationId xmlns:a16="http://schemas.microsoft.com/office/drawing/2014/main" id="{C1E6B15E-7916-4D76-BC5A-95470C390B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93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id="{68B6ABF6-3285-4C7A-833B-7A26DFD08F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890159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6" name="Objeto 5" hidden="1">
                        <a:extLst>
                          <a:ext uri="{FF2B5EF4-FFF2-40B4-BE49-F238E27FC236}">
                            <a16:creationId xmlns:a16="http://schemas.microsoft.com/office/drawing/2014/main" id="{68B6ABF6-3285-4C7A-833B-7A26DFD08F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  <p:pic>
        <p:nvPicPr>
          <p:cNvPr id="5" name="Imagen 19">
            <a:extLst>
              <a:ext uri="{FF2B5EF4-FFF2-40B4-BE49-F238E27FC236}">
                <a16:creationId xmlns:a16="http://schemas.microsoft.com/office/drawing/2014/main" id="{7B54D83E-3EF8-4D84-9EED-A089A437B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2832" y="76466"/>
            <a:ext cx="2640337" cy="72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o 8" hidden="1">
            <a:extLst>
              <a:ext uri="{FF2B5EF4-FFF2-40B4-BE49-F238E27FC236}">
                <a16:creationId xmlns:a16="http://schemas.microsoft.com/office/drawing/2014/main" id="{5EA4209C-CFD3-446A-92F5-1E9B713F48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22621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1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9" name="Objeto 8" hidden="1">
                        <a:extLst>
                          <a:ext uri="{FF2B5EF4-FFF2-40B4-BE49-F238E27FC236}">
                            <a16:creationId xmlns:a16="http://schemas.microsoft.com/office/drawing/2014/main" id="{5EA4209C-CFD3-446A-92F5-1E9B713F48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vert="horz" anchor="b"/>
          <a:lstStyle>
            <a:lvl1pPr rtl="0">
              <a:defRPr sz="3200"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CO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31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o 8" hidden="1">
            <a:extLst>
              <a:ext uri="{FF2B5EF4-FFF2-40B4-BE49-F238E27FC236}">
                <a16:creationId xmlns:a16="http://schemas.microsoft.com/office/drawing/2014/main" id="{4CE2FE6F-999D-469E-9508-A26B5F2B42E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508912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" name="Diapositiva de think-cell" r:id="rId4" imgW="421" imgH="423" progId="TCLayout.ActiveDocument.1">
                  <p:embed/>
                </p:oleObj>
              </mc:Choice>
              <mc:Fallback>
                <p:oleObj name="Diapositiva de think-cell" r:id="rId4" imgW="421" imgH="423" progId="TCLayout.ActiveDocument.1">
                  <p:embed/>
                  <p:pic>
                    <p:nvPicPr>
                      <p:cNvPr id="9" name="Objeto 8" hidden="1">
                        <a:extLst>
                          <a:ext uri="{FF2B5EF4-FFF2-40B4-BE49-F238E27FC236}">
                            <a16:creationId xmlns:a16="http://schemas.microsoft.com/office/drawing/2014/main" id="{4CE2FE6F-999D-469E-9508-A26B5F2B42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vert="horz" anchor="b"/>
          <a:lstStyle>
            <a:lvl1pPr rtl="0">
              <a:defRPr sz="3200"/>
            </a:lvl1pPr>
          </a:lstStyle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 rtl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/>
              <a:t>Haga clic en el icono para agregar una imagen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CO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33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 hidden="1">
            <a:extLst>
              <a:ext uri="{FF2B5EF4-FFF2-40B4-BE49-F238E27FC236}">
                <a16:creationId xmlns:a16="http://schemas.microsoft.com/office/drawing/2014/main" id="{BA7DC61A-954C-4490-8409-57A585F6BD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0614518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" name="Diapositiva de think-cell" r:id="rId15" imgW="421" imgH="423" progId="TCLayout.ActiveDocument.1">
                  <p:embed/>
                </p:oleObj>
              </mc:Choice>
              <mc:Fallback>
                <p:oleObj name="Diapositiva de think-cell" r:id="rId15" imgW="421" imgH="423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BA7DC61A-954C-4490-8409-57A585F6BD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O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/>
              <a:t>Haga clic para modificar los estilos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D6A63-AB70-474B-B30E-0CDD12C4F1AB}" type="datetimeFigureOut">
              <a:rPr lang="es-CO" smtClean="0"/>
              <a:pPr/>
              <a:t>27/04/21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9C4B-8F84-42F0-9CA3-1832ECD0977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775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5.jpeg"/><Relationship Id="rId4" Type="http://schemas.openxmlformats.org/officeDocument/2006/relationships/notesSlide" Target="../notesSlides/notesSlide1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:a16="http://schemas.microsoft.com/office/drawing/2014/main" id="{FFD5C616-8107-4BAD-A59E-E1A9322A851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716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7" name="Diapositiva de think-cell" r:id="rId5" imgW="421" imgH="423" progId="TCLayout.ActiveDocument.1">
                  <p:embed/>
                </p:oleObj>
              </mc:Choice>
              <mc:Fallback>
                <p:oleObj name="Diapositiva de think-cell" r:id="rId5" imgW="421" imgH="423" progId="TCLayout.ActiveDocument.1">
                  <p:embed/>
                  <p:pic>
                    <p:nvPicPr>
                      <p:cNvPr id="3" name="Objeto 2" hidden="1">
                        <a:extLst>
                          <a:ext uri="{FF2B5EF4-FFF2-40B4-BE49-F238E27FC236}">
                            <a16:creationId xmlns:a16="http://schemas.microsoft.com/office/drawing/2014/main" id="{FFD5C616-8107-4BAD-A59E-E1A9322A85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14E56B43-450A-4548-84C3-E0020DD86381}"/>
              </a:ext>
            </a:extLst>
          </p:cNvPr>
          <p:cNvSpPr/>
          <p:nvPr/>
        </p:nvSpPr>
        <p:spPr>
          <a:xfrm>
            <a:off x="0" y="6820607"/>
            <a:ext cx="4572000" cy="49776"/>
          </a:xfrm>
          <a:prstGeom prst="rect">
            <a:avLst/>
          </a:prstGeom>
          <a:solidFill>
            <a:srgbClr val="153E79"/>
          </a:solidFill>
          <a:ln>
            <a:solidFill>
              <a:srgbClr val="153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DC0545A-C672-467C-86D3-84F0D5068091}"/>
              </a:ext>
            </a:extLst>
          </p:cNvPr>
          <p:cNvSpPr/>
          <p:nvPr/>
        </p:nvSpPr>
        <p:spPr>
          <a:xfrm>
            <a:off x="4572000" y="6821476"/>
            <a:ext cx="4572000" cy="49776"/>
          </a:xfrm>
          <a:prstGeom prst="rect">
            <a:avLst/>
          </a:prstGeom>
          <a:solidFill>
            <a:srgbClr val="FFD000"/>
          </a:solidFill>
          <a:ln>
            <a:solidFill>
              <a:srgbClr val="FFD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72B30B6-D0CA-4013-B125-CCBD5D157716}"/>
              </a:ext>
            </a:extLst>
          </p:cNvPr>
          <p:cNvSpPr txBox="1">
            <a:spLocks/>
          </p:cNvSpPr>
          <p:nvPr/>
        </p:nvSpPr>
        <p:spPr>
          <a:xfrm>
            <a:off x="288000" y="180000"/>
            <a:ext cx="6043644" cy="726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CO" sz="24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Equipo gerencial y Junta Directiva (1/2)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F4592A98-3A4E-4C94-8036-D22F3838F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34577"/>
              </p:ext>
            </p:extLst>
          </p:nvPr>
        </p:nvGraphicFramePr>
        <p:xfrm>
          <a:off x="303339" y="2908072"/>
          <a:ext cx="8537321" cy="357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989">
                  <a:extLst>
                    <a:ext uri="{9D8B030D-6E8A-4147-A177-3AD203B41FA5}">
                      <a16:colId xmlns:a16="http://schemas.microsoft.com/office/drawing/2014/main" val="3639993669"/>
                    </a:ext>
                  </a:extLst>
                </a:gridCol>
                <a:gridCol w="185594">
                  <a:extLst>
                    <a:ext uri="{9D8B030D-6E8A-4147-A177-3AD203B41FA5}">
                      <a16:colId xmlns:a16="http://schemas.microsoft.com/office/drawing/2014/main" val="1431634032"/>
                    </a:ext>
                  </a:extLst>
                </a:gridCol>
                <a:gridCol w="1558989">
                  <a:extLst>
                    <a:ext uri="{9D8B030D-6E8A-4147-A177-3AD203B41FA5}">
                      <a16:colId xmlns:a16="http://schemas.microsoft.com/office/drawing/2014/main" val="2783937759"/>
                    </a:ext>
                  </a:extLst>
                </a:gridCol>
                <a:gridCol w="185594">
                  <a:extLst>
                    <a:ext uri="{9D8B030D-6E8A-4147-A177-3AD203B41FA5}">
                      <a16:colId xmlns:a16="http://schemas.microsoft.com/office/drawing/2014/main" val="371738182"/>
                    </a:ext>
                  </a:extLst>
                </a:gridCol>
                <a:gridCol w="1558989">
                  <a:extLst>
                    <a:ext uri="{9D8B030D-6E8A-4147-A177-3AD203B41FA5}">
                      <a16:colId xmlns:a16="http://schemas.microsoft.com/office/drawing/2014/main" val="3886845574"/>
                    </a:ext>
                  </a:extLst>
                </a:gridCol>
                <a:gridCol w="185594">
                  <a:extLst>
                    <a:ext uri="{9D8B030D-6E8A-4147-A177-3AD203B41FA5}">
                      <a16:colId xmlns:a16="http://schemas.microsoft.com/office/drawing/2014/main" val="3455421394"/>
                    </a:ext>
                  </a:extLst>
                </a:gridCol>
                <a:gridCol w="1558989">
                  <a:extLst>
                    <a:ext uri="{9D8B030D-6E8A-4147-A177-3AD203B41FA5}">
                      <a16:colId xmlns:a16="http://schemas.microsoft.com/office/drawing/2014/main" val="283848522"/>
                    </a:ext>
                  </a:extLst>
                </a:gridCol>
                <a:gridCol w="185594">
                  <a:extLst>
                    <a:ext uri="{9D8B030D-6E8A-4147-A177-3AD203B41FA5}">
                      <a16:colId xmlns:a16="http://schemas.microsoft.com/office/drawing/2014/main" val="2268597581"/>
                    </a:ext>
                  </a:extLst>
                </a:gridCol>
                <a:gridCol w="1558989">
                  <a:extLst>
                    <a:ext uri="{9D8B030D-6E8A-4147-A177-3AD203B41FA5}">
                      <a16:colId xmlns:a16="http://schemas.microsoft.com/office/drawing/2014/main" val="2456374295"/>
                    </a:ext>
                  </a:extLst>
                </a:gridCol>
              </a:tblGrid>
              <a:tr h="470196">
                <a:tc>
                  <a:txBody>
                    <a:bodyPr/>
                    <a:lstStyle/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Juan Manuel </a:t>
                      </a:r>
                    </a:p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Ruiseco Gutiérrez </a:t>
                      </a:r>
                    </a:p>
                    <a:p>
                      <a:pPr algn="ctr" rtl="0"/>
                      <a:r>
                        <a:rPr lang="es-CO" sz="1000" b="1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Patrimonial</a:t>
                      </a:r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R w="12700" cmpd="sng">
                      <a:noFill/>
                    </a:lnR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s-CO" sz="1000" b="0">
                        <a:solidFill>
                          <a:srgbClr val="1F3B72"/>
                        </a:solidFill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Nicolás </a:t>
                      </a:r>
                    </a:p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Ruiseco Gutiérrez </a:t>
                      </a:r>
                    </a:p>
                    <a:p>
                      <a:pPr algn="ctr" rtl="0"/>
                      <a:r>
                        <a:rPr lang="es-CO" sz="1000" b="1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Patrimonial</a:t>
                      </a:r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s-CO" sz="1000" b="0">
                        <a:solidFill>
                          <a:srgbClr val="1F3B72"/>
                        </a:solidFill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Ana Cristina </a:t>
                      </a:r>
                    </a:p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Ruiseco Gutiérrez </a:t>
                      </a:r>
                    </a:p>
                    <a:p>
                      <a:pPr algn="ctr" rtl="0"/>
                      <a:r>
                        <a:rPr lang="es-CO" sz="1000" b="1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Patrimonial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s-CO" sz="1000" b="1">
                        <a:solidFill>
                          <a:srgbClr val="1F3B72"/>
                        </a:solidFill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Luis Fernando </a:t>
                      </a:r>
                    </a:p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Vergara Munarriz</a:t>
                      </a:r>
                    </a:p>
                    <a:p>
                      <a:pPr algn="ctr" rtl="0"/>
                      <a:r>
                        <a:rPr lang="es-CO" sz="1000" b="1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Independiente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s-CO" sz="1000" b="1">
                        <a:solidFill>
                          <a:srgbClr val="1F3B72"/>
                        </a:solidFill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Loretta </a:t>
                      </a:r>
                    </a:p>
                    <a:p>
                      <a:pPr algn="ctr" rtl="0"/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Jiménez Sánchez </a:t>
                      </a:r>
                    </a:p>
                    <a:p>
                      <a:pPr algn="ctr" rtl="0"/>
                      <a:r>
                        <a:rPr lang="es-CO" sz="1000" b="1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Independiente</a:t>
                      </a:r>
                      <a:r>
                        <a:rPr lang="es-CO" sz="1000" b="0">
                          <a:solidFill>
                            <a:srgbClr val="1F3B72"/>
                          </a:solidFill>
                          <a:latin typeface="+mn-lt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711090"/>
                  </a:ext>
                </a:extLst>
              </a:tr>
              <a:tr h="884482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Magister en Administración, U. del Norte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B.S. en Economía, University of Tampa</a:t>
                      </a:r>
                    </a:p>
                  </a:txBody>
                  <a:tcPr marL="72000" marR="7200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Especialización en Banca, U. de los Andes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BBA, Hofstra University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BBA y Mercadeo, American University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Comunicación, Mount Vernon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Postgrado en Administración INCOLDA – Columbia University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Ing. Mecánica, UPB 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Especialización en Finanzas EAFIT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Msc</a:t>
                      </a: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. Ingeniería Industrial, Georgia </a:t>
                      </a:r>
                      <a:r>
                        <a:rPr lang="es-CO" sz="1000" b="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Tech</a:t>
                      </a:r>
                      <a:endParaRPr lang="es-CO" sz="10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Ingeniera Industria, U. de Alabama</a:t>
                      </a: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148206"/>
                  </a:ext>
                </a:extLst>
              </a:tr>
              <a:tr h="218591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Presidente y Socio Fundador de ULTRACEM, Sociedad Portuaria de Capulco, Sociedad Portuaria Graneles del Golfo, Sociedad Portuaria del Caribe y Frontier Coal. Fue Vicepresidente de Inversiones de Cementos del Caribe y Gerente General de Agregados y Concretos</a:t>
                      </a: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Vicepresidente y Socio Fundador de ULTRACEM y </a:t>
                      </a:r>
                      <a:r>
                        <a:rPr lang="es-CO" sz="1000" b="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Logicem</a:t>
                      </a: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. Anteriormente ocupó cargos financieros y comerciales en Cementos Paz del Río, Caribe Trading y Colonial </a:t>
                      </a:r>
                      <a:r>
                        <a:rPr lang="es-CO" sz="1000" b="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Clay</a:t>
                      </a: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Juntas Directivas:  de </a:t>
                      </a:r>
                      <a:r>
                        <a:rPr lang="es-CO" sz="1000" b="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Frontier</a:t>
                      </a: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 Coal, Juan Manuel Ruiseco SCA, y </a:t>
                      </a:r>
                      <a:r>
                        <a:rPr lang="es-CO" sz="1000" b="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Logicem</a:t>
                      </a:r>
                      <a:endParaRPr lang="es-CO" sz="10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Se destacan sus cargos como: Jefe de Administración de Riesgos de Empresa Colombiana de Petroleos (Ecopetrol), Directora Comercial en Colonial Clay, y Gerente General en Stylonuovo </a:t>
                      </a: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Actual miembro de la Junta de Transelca. Ha ocupado cargos gerenciales en empresa como Grupo Argos, Cementos del Caribe y Cementos del Valle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Juntas Directivas: Suramericana de Inversiones, Cementos del Caribe, Cementos </a:t>
                      </a:r>
                      <a:r>
                        <a:rPr lang="es-CO" sz="1000" b="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Rioclaro</a:t>
                      </a:r>
                      <a:r>
                        <a:rPr lang="es-CO" sz="10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, Aluminio Nacional, Smurfit, entre otras</a:t>
                      </a: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Fue Secretaria de Agua Potable y Saneamiento Básico de la Gobernación del Atlántico, y Presidenta de Cementos del Caribe</a:t>
                      </a:r>
                      <a:r>
                        <a:rPr lang="es-CO" sz="10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r>
                        <a:rPr lang="es-CO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Juntas Directivas: Cementos del Valle SA, </a:t>
                      </a:r>
                      <a:r>
                        <a:rPr lang="es-CO" sz="1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Tolcemento</a:t>
                      </a:r>
                      <a:r>
                        <a:rPr lang="es-CO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 SA, Carbones del Caribe SA, Urbanizadora Villa Santos, entre otras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Calibri" panose="020F0502020204030204" pitchFamily="34" charset="0"/>
                        <a:buChar char="»"/>
                        <a:tabLst/>
                        <a:defRPr/>
                      </a:pPr>
                      <a:endParaRPr lang="es-CO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72000" marR="720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1F3B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366380"/>
                  </a:ext>
                </a:extLst>
              </a:tr>
            </a:tbl>
          </a:graphicData>
        </a:graphic>
      </p:graphicFrame>
      <p:sp>
        <p:nvSpPr>
          <p:cNvPr id="12" name="TextBox 1">
            <a:extLst>
              <a:ext uri="{FF2B5EF4-FFF2-40B4-BE49-F238E27FC236}">
                <a16:creationId xmlns:a16="http://schemas.microsoft.com/office/drawing/2014/main" id="{C230829E-6B5F-4F80-81C6-C0861EF92752}"/>
              </a:ext>
            </a:extLst>
          </p:cNvPr>
          <p:cNvSpPr txBox="1"/>
          <p:nvPr/>
        </p:nvSpPr>
        <p:spPr>
          <a:xfrm>
            <a:off x="0" y="1186798"/>
            <a:ext cx="9144000" cy="5360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24000" rtlCol="0">
            <a:spAutoFit/>
          </a:bodyPr>
          <a:lstStyle/>
          <a:p>
            <a:r>
              <a:rPr lang="es-CO" sz="1400" kern="0">
                <a:solidFill>
                  <a:srgbClr val="1F3B7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Junta Directiva cuenta con más de 20 años de experiencia en la industria cementera en cargos directivos</a:t>
            </a:r>
            <a:endParaRPr lang="es-CO" sz="1400" kern="0">
              <a:solidFill>
                <a:srgbClr val="153E7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s-CO" sz="1400" b="1" i="0" strike="noStrike" kern="0" cap="none" spc="0" normalizeH="0" baseline="0" noProof="0">
                <a:ln>
                  <a:noFill/>
                </a:ln>
                <a:solidFill>
                  <a:srgbClr val="153E79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40% </a:t>
            </a:r>
            <a:r>
              <a:rPr kumimoji="0" lang="es-CO" sz="1400" i="0" strike="noStrike" kern="0" cap="none" spc="0" normalizeH="0" baseline="0" noProof="0">
                <a:ln>
                  <a:noFill/>
                </a:ln>
                <a:solidFill>
                  <a:srgbClr val="153E79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de los miembros principales de la Junta Directiva son Independientes</a:t>
            </a:r>
            <a:endParaRPr lang="es-CO" sz="1400">
              <a:solidFill>
                <a:srgbClr val="1F3B72"/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DA060B6-F823-4152-A511-67014ED12585}"/>
              </a:ext>
            </a:extLst>
          </p:cNvPr>
          <p:cNvGrpSpPr/>
          <p:nvPr/>
        </p:nvGrpSpPr>
        <p:grpSpPr>
          <a:xfrm>
            <a:off x="-219470" y="1259683"/>
            <a:ext cx="417470" cy="182166"/>
            <a:chOff x="-219470" y="1259683"/>
            <a:chExt cx="417470" cy="182166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6F24E688-0B30-429C-B9AC-A68017CA89DE}"/>
                </a:ext>
              </a:extLst>
            </p:cNvPr>
            <p:cNvSpPr/>
            <p:nvPr/>
          </p:nvSpPr>
          <p:spPr>
            <a:xfrm>
              <a:off x="-198000" y="1259683"/>
              <a:ext cx="3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28FB67F3-04EE-4AAF-9DB1-105313B50272}"/>
                </a:ext>
              </a:extLst>
            </p:cNvPr>
            <p:cNvSpPr/>
            <p:nvPr/>
          </p:nvSpPr>
          <p:spPr>
            <a:xfrm rot="20721">
              <a:off x="-219470" y="1369849"/>
              <a:ext cx="360000" cy="72000"/>
            </a:xfrm>
            <a:prstGeom prst="rect">
              <a:avLst/>
            </a:prstGeom>
            <a:solidFill>
              <a:srgbClr val="1F3B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1" name="TextBox 1">
            <a:extLst>
              <a:ext uri="{FF2B5EF4-FFF2-40B4-BE49-F238E27FC236}">
                <a16:creationId xmlns:a16="http://schemas.microsoft.com/office/drawing/2014/main" id="{988E2BB9-E4AC-4AC3-B283-3C7C621E80AA}"/>
              </a:ext>
            </a:extLst>
          </p:cNvPr>
          <p:cNvSpPr txBox="1"/>
          <p:nvPr/>
        </p:nvSpPr>
        <p:spPr>
          <a:xfrm>
            <a:off x="0" y="6511961"/>
            <a:ext cx="9144000" cy="246221"/>
          </a:xfrm>
          <a:prstGeom prst="rect">
            <a:avLst/>
          </a:prstGeom>
          <a:noFill/>
        </p:spPr>
        <p:txBody>
          <a:bodyPr wrap="square" lIns="324000" rtlCol="0">
            <a:spAutoFit/>
          </a:bodyPr>
          <a:lstStyle/>
          <a:p>
            <a:r>
              <a:rPr lang="es-CO" sz="1000">
                <a:solidFill>
                  <a:schemeClr val="tx1">
                    <a:lumMod val="65000"/>
                    <a:lumOff val="35000"/>
                  </a:schemeClr>
                </a:solidFill>
              </a:rPr>
              <a:t>Fuente: ULTRACEM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0D0CE469-FB6A-447E-849E-0F1924D8403F}"/>
              </a:ext>
            </a:extLst>
          </p:cNvPr>
          <p:cNvSpPr/>
          <p:nvPr/>
        </p:nvSpPr>
        <p:spPr>
          <a:xfrm>
            <a:off x="4128515" y="1864591"/>
            <a:ext cx="886968" cy="923544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6C7C91D3-F87F-47AD-91DE-5306E3F5B37C}"/>
              </a:ext>
            </a:extLst>
          </p:cNvPr>
          <p:cNvSpPr/>
          <p:nvPr/>
        </p:nvSpPr>
        <p:spPr>
          <a:xfrm>
            <a:off x="5878641" y="1907467"/>
            <a:ext cx="809469" cy="839449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6" name="Picture 4" descr="Profile photo of Juan Manuel Ruiseco Gutierrez">
            <a:extLst>
              <a:ext uri="{FF2B5EF4-FFF2-40B4-BE49-F238E27FC236}">
                <a16:creationId xmlns:a16="http://schemas.microsoft.com/office/drawing/2014/main" id="{C333BDCF-A068-4E11-AE9A-11283C960158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8" cstate="hq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537" y="1865321"/>
            <a:ext cx="885649" cy="92374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Profile photo of Nicolas Ruiseco">
            <a:extLst>
              <a:ext uri="{FF2B5EF4-FFF2-40B4-BE49-F238E27FC236}">
                <a16:creationId xmlns:a16="http://schemas.microsoft.com/office/drawing/2014/main" id="{504775EE-94BB-43CA-8BEB-33F4E7D9E6BC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1438" y="1865321"/>
            <a:ext cx="885649" cy="92374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Elipse 17">
            <a:extLst>
              <a:ext uri="{FF2B5EF4-FFF2-40B4-BE49-F238E27FC236}">
                <a16:creationId xmlns:a16="http://schemas.microsoft.com/office/drawing/2014/main" id="{B029B900-C529-47C6-A572-E8EFFC40CD95}"/>
              </a:ext>
            </a:extLst>
          </p:cNvPr>
          <p:cNvSpPr/>
          <p:nvPr/>
        </p:nvSpPr>
        <p:spPr>
          <a:xfrm>
            <a:off x="7618943" y="1864591"/>
            <a:ext cx="864000" cy="925200"/>
          </a:xfrm>
          <a:prstGeom prst="ellipse">
            <a:avLst/>
          </a:prstGeom>
          <a:blipFill>
            <a:blip r:embed="rId11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6" t="2765"/>
            </a:stretch>
          </a:blip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F7EE74F8-A42C-43F4-9D75-50A5B2982BDD}"/>
              </a:ext>
            </a:extLst>
          </p:cNvPr>
          <p:cNvSpPr/>
          <p:nvPr/>
        </p:nvSpPr>
        <p:spPr>
          <a:xfrm>
            <a:off x="5852042" y="1864591"/>
            <a:ext cx="885600" cy="925200"/>
          </a:xfrm>
          <a:prstGeom prst="ellipse">
            <a:avLst/>
          </a:prstGeom>
          <a:blipFill>
            <a:blip r:embed="rId1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7975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088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9&quot;&gt;&lt;elem m_fUsage=&quot;2.40570949107983356186E+00&quot;&gt;&lt;m_msothmcolidx val=&quot;0&quot;/&gt;&lt;m_rgb r=&quot;1F&quot; g=&quot;38&quot; b=&quot;64&quot;/&gt;&lt;/elem&gt;&lt;elem m_fUsage=&quot;1.24972513454961053903E+00&quot;&gt;&lt;m_msothmcolidx val=&quot;0&quot;/&gt;&lt;m_rgb r=&quot;0F&quot; g=&quot;0C&quot; b=&quot;47&quot;/&gt;&lt;/elem&gt;&lt;elem m_fUsage=&quot;1.00000000000000000000E+00&quot;&gt;&lt;m_msothmcolidx val=&quot;0&quot;/&gt;&lt;m_rgb r=&quot;FF&quot; g=&quot;DF&quot; b=&quot;80&quot;/&gt;&lt;/elem&gt;&lt;elem m_fUsage=&quot;9.00000000000000022204E-01&quot;&gt;&lt;m_msothmcolidx val=&quot;0&quot;/&gt;&lt;m_rgb r=&quot;FF&quot; g=&quot;D5&quot; b=&quot;53&quot;/&gt;&lt;/elem&gt;&lt;elem m_fUsage=&quot;8.10000000000000053291E-01&quot;&gt;&lt;m_msothmcolidx val=&quot;0&quot;/&gt;&lt;m_rgb r=&quot;F9&quot; g=&quot;FD&quot; b=&quot;64&quot;/&gt;&lt;/elem&gt;&lt;elem m_fUsage=&quot;7.29000000000000092371E-01&quot;&gt;&lt;m_msothmcolidx val=&quot;0&quot;/&gt;&lt;m_rgb r=&quot;F5&quot; g=&quot;FB&quot; b=&quot;1C&quot;/&gt;&lt;/elem&gt;&lt;elem m_fUsage=&quot;5.36616119313900075127E-01&quot;&gt;&lt;m_msothmcolidx val=&quot;0&quot;/&gt;&lt;m_rgb r=&quot;F2&quot; g=&quot;F2&quot; b=&quot;F2&quot;/&gt;&lt;/elem&gt;&lt;elem m_fUsage=&quot;3.87420489000000145552E-01&quot;&gt;&lt;m_msothmcolidx val=&quot;0&quot;/&gt;&lt;m_rgb r=&quot;1F&quot; g=&quot;3B&quot; b=&quot;72&quot;/&gt;&lt;/elem&gt;&lt;elem m_fUsage=&quot;3.13810596090000171188E-01&quot;&gt;&lt;m_msothmcolidx val=&quot;0&quot;/&gt;&lt;m_rgb r=&quot;18&quot; g=&quot;13&quot; b=&quot;75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2A68F0382D4444B2255CA5679F59A6" ma:contentTypeVersion="12" ma:contentTypeDescription="Crear nuevo documento." ma:contentTypeScope="" ma:versionID="d987fd2acc43c0d7d69450e1d6d65e2d">
  <xsd:schema xmlns:xsd="http://www.w3.org/2001/XMLSchema" xmlns:xs="http://www.w3.org/2001/XMLSchema" xmlns:p="http://schemas.microsoft.com/office/2006/metadata/properties" xmlns:ns3="49d9ad17-456f-43a3-9c75-7c2b3d427cd0" xmlns:ns4="cb579d9c-4a19-4a14-886e-660a8ab14fbe" targetNamespace="http://schemas.microsoft.com/office/2006/metadata/properties" ma:root="true" ma:fieldsID="bf50198764fa4b26e078141d79737299" ns3:_="" ns4:_="">
    <xsd:import namespace="49d9ad17-456f-43a3-9c75-7c2b3d427cd0"/>
    <xsd:import namespace="cb579d9c-4a19-4a14-886e-660a8ab14fb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9ad17-456f-43a3-9c75-7c2b3d427c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79d9c-4a19-4a14-886e-660a8ab14f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AB4A0E-5553-43EE-A6EF-E2CD2DDBE3C5}">
  <ds:schemaRefs>
    <ds:schemaRef ds:uri="49d9ad17-456f-43a3-9c75-7c2b3d427cd0"/>
    <ds:schemaRef ds:uri="cb579d9c-4a19-4a14-886e-660a8ab14fb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E1DACB6-CB9D-4E7C-8543-B4FDBC283D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D96C15-8C05-4ECC-B502-8CD15BE16D5C}">
  <ds:schemaRefs>
    <ds:schemaRef ds:uri="http://www.w3.org/XML/1998/namespace"/>
    <ds:schemaRef ds:uri="http://purl.org/dc/terms/"/>
    <ds:schemaRef ds:uri="cb579d9c-4a19-4a14-886e-660a8ab14fbe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49d9ad17-456f-43a3-9c75-7c2b3d427cd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336</Words>
  <Application>Microsoft Macintosh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Wingdings</vt:lpstr>
      <vt:lpstr>Tema de Office</vt:lpstr>
      <vt:lpstr>Diapositiva de think-cell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ULTRACEM S.A.S.</dc:title>
  <dc:creator>Felipe Plata</dc:creator>
  <cp:lastModifiedBy>Juan Manuel Ruiseco Carbonell</cp:lastModifiedBy>
  <cp:revision>52</cp:revision>
  <cp:lastPrinted>2021-03-23T00:56:14Z</cp:lastPrinted>
  <dcterms:created xsi:type="dcterms:W3CDTF">2020-03-31T23:43:24Z</dcterms:created>
  <dcterms:modified xsi:type="dcterms:W3CDTF">2021-04-27T21:27:14Z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2550922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  <property fmtid="{D5CDD505-2E9C-101B-9397-08002B2CF9AE}" pid="5" name="ContentTypeId">
    <vt:lpwstr>0x0101005C2A68F0382D4444B2255CA5679F59A6</vt:lpwstr>
  </property>
</Properties>
</file>